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8" r:id="rId3"/>
    <p:sldId id="259" r:id="rId4"/>
    <p:sldId id="260" r:id="rId5"/>
    <p:sldId id="261" r:id="rId6"/>
    <p:sldId id="262" r:id="rId7"/>
    <p:sldId id="265"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56" autoAdjust="0"/>
  </p:normalViewPr>
  <p:slideViewPr>
    <p:cSldViewPr>
      <p:cViewPr varScale="1">
        <p:scale>
          <a:sx n="81" d="100"/>
          <a:sy n="81" d="100"/>
        </p:scale>
        <p:origin x="-8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11423D-10C1-4F76-8769-1CC1313801C6}" type="datetimeFigureOut">
              <a:rPr lang="en-CA" smtClean="0"/>
              <a:t>23/04/2014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6BB47-477A-4643-B6A8-77FAF2D89580}" type="slidenum">
              <a:rPr lang="en-CA" smtClean="0"/>
              <a:t>‹#›</a:t>
            </a:fld>
            <a:endParaRPr lang="en-CA"/>
          </a:p>
        </p:txBody>
      </p:sp>
    </p:spTree>
    <p:extLst>
      <p:ext uri="{BB962C8B-B14F-4D97-AF65-F5344CB8AC3E}">
        <p14:creationId xmlns:p14="http://schemas.microsoft.com/office/powerpoint/2010/main" val="448943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You are a part of biodiversity.</a:t>
            </a:r>
            <a:r>
              <a:rPr lang="en-CA" dirty="0" smtClean="0"/>
              <a:t> The same things that affect bugs, trees and fish have an impact on you too — the quantity of clean, fresh water, or the quality of the air we breathe.</a:t>
            </a:r>
          </a:p>
          <a:p>
            <a:r>
              <a:rPr lang="en-CA" b="1" dirty="0" smtClean="0"/>
              <a:t>Everything is connected.</a:t>
            </a:r>
            <a:r>
              <a:rPr lang="en-CA" dirty="0" smtClean="0"/>
              <a:t> The health of biodiversity affects you. And what you do affects biodiversity. Everything we do either uses natural resources or returns them as waste. The amount of land and resources that a population or a person uses is called an ecological footprint. We all can do things to make our personal footprints smaller. </a:t>
            </a:r>
          </a:p>
          <a:p>
            <a:r>
              <a:rPr lang="en-CA" dirty="0" smtClean="0"/>
              <a:t>·</a:t>
            </a:r>
            <a:r>
              <a:rPr lang="en-CA" b="1" dirty="0" smtClean="0"/>
              <a:t>Natural systems based on healthy biodiversity provide all kinds of services for you…for free!</a:t>
            </a:r>
            <a:r>
              <a:rPr lang="en-CA" dirty="0" smtClean="0"/>
              <a:t> Things like cooling and filtering air, controlling floods, pollinating plants, controlling pests, aerating soil, and filtering and storing water. These ecosystem services would cost a lot if we had to (or even could) use technology to provide them. These services are called ecosystem services.</a:t>
            </a:r>
          </a:p>
          <a:p>
            <a:r>
              <a:rPr lang="en-CA" dirty="0" smtClean="0"/>
              <a:t>·</a:t>
            </a:r>
            <a:r>
              <a:rPr lang="en-CA" b="1" dirty="0" smtClean="0"/>
              <a:t>You have to live with what's left.</a:t>
            </a:r>
            <a:r>
              <a:rPr lang="en-CA" dirty="0" smtClean="0"/>
              <a:t> A wise saying states “We don't inherit the earth from our parents, we borrow it from our children.”</a:t>
            </a:r>
          </a:p>
          <a:p>
            <a:endParaRPr lang="en-CA" dirty="0"/>
          </a:p>
        </p:txBody>
      </p:sp>
      <p:sp>
        <p:nvSpPr>
          <p:cNvPr id="4" name="Slide Number Placeholder 3"/>
          <p:cNvSpPr>
            <a:spLocks noGrp="1"/>
          </p:cNvSpPr>
          <p:nvPr>
            <p:ph type="sldNum" sz="quarter" idx="10"/>
          </p:nvPr>
        </p:nvSpPr>
        <p:spPr/>
        <p:txBody>
          <a:bodyPr/>
          <a:lstStyle/>
          <a:p>
            <a:fld id="{AAF6BB47-477A-4643-B6A8-77FAF2D89580}" type="slidenum">
              <a:rPr lang="en-CA" smtClean="0"/>
              <a:t>10</a:t>
            </a:fld>
            <a:endParaRPr lang="en-CA"/>
          </a:p>
        </p:txBody>
      </p:sp>
    </p:spTree>
    <p:extLst>
      <p:ext uri="{BB962C8B-B14F-4D97-AF65-F5344CB8AC3E}">
        <p14:creationId xmlns:p14="http://schemas.microsoft.com/office/powerpoint/2010/main" val="775757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5FA2EF0-9643-4923-A6EF-1C92D35C5BE8}" type="datetimeFigureOut">
              <a:rPr lang="en-CA" smtClean="0"/>
              <a:t>23/04/2014</a:t>
            </a:fld>
            <a:endParaRPr lang="en-CA"/>
          </a:p>
        </p:txBody>
      </p:sp>
      <p:sp>
        <p:nvSpPr>
          <p:cNvPr id="16" name="Slide Number Placeholder 15"/>
          <p:cNvSpPr>
            <a:spLocks noGrp="1"/>
          </p:cNvSpPr>
          <p:nvPr>
            <p:ph type="sldNum" sz="quarter" idx="11"/>
          </p:nvPr>
        </p:nvSpPr>
        <p:spPr/>
        <p:txBody>
          <a:bodyPr/>
          <a:lstStyle/>
          <a:p>
            <a:fld id="{DDCBE7F9-F06A-4640-B685-76D6E6E23CF5}"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FA2EF0-9643-4923-A6EF-1C92D35C5BE8}" type="datetimeFigureOut">
              <a:rPr lang="en-CA" smtClean="0"/>
              <a:t>23/04/2014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CBE7F9-F06A-4640-B685-76D6E6E23CF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FA2EF0-9643-4923-A6EF-1C92D35C5BE8}" type="datetimeFigureOut">
              <a:rPr lang="en-CA" smtClean="0"/>
              <a:t>23/04/2014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CBE7F9-F06A-4640-B685-76D6E6E23CF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5FA2EF0-9643-4923-A6EF-1C92D35C5BE8}" type="datetimeFigureOut">
              <a:rPr lang="en-CA" smtClean="0"/>
              <a:t>23/04/2014</a:t>
            </a:fld>
            <a:endParaRPr lang="en-CA"/>
          </a:p>
        </p:txBody>
      </p:sp>
      <p:sp>
        <p:nvSpPr>
          <p:cNvPr id="15" name="Slide Number Placeholder 14"/>
          <p:cNvSpPr>
            <a:spLocks noGrp="1"/>
          </p:cNvSpPr>
          <p:nvPr>
            <p:ph type="sldNum" sz="quarter" idx="15"/>
          </p:nvPr>
        </p:nvSpPr>
        <p:spPr/>
        <p:txBody>
          <a:bodyPr/>
          <a:lstStyle>
            <a:lvl1pPr algn="ctr">
              <a:defRPr/>
            </a:lvl1pPr>
          </a:lstStyle>
          <a:p>
            <a:fld id="{DDCBE7F9-F06A-4640-B685-76D6E6E23CF5}" type="slidenum">
              <a:rPr lang="en-CA" smtClean="0"/>
              <a:t>‹#›</a:t>
            </a:fld>
            <a:endParaRPr lang="en-CA"/>
          </a:p>
        </p:txBody>
      </p:sp>
      <p:sp>
        <p:nvSpPr>
          <p:cNvPr id="16" name="Footer Placeholder 15"/>
          <p:cNvSpPr>
            <a:spLocks noGrp="1"/>
          </p:cNvSpPr>
          <p:nvPr>
            <p:ph type="ftr" sz="quarter" idx="16"/>
          </p:nvPr>
        </p:nvSpPr>
        <p:spPr/>
        <p:txBody>
          <a:bodyPr/>
          <a:lstStyle/>
          <a:p>
            <a:endParaRPr lang="en-CA"/>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5FA2EF0-9643-4923-A6EF-1C92D35C5BE8}" type="datetimeFigureOut">
              <a:rPr lang="en-CA" smtClean="0"/>
              <a:t>23/04/2014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CBE7F9-F06A-4640-B685-76D6E6E23CF5}" type="slidenum">
              <a:rPr lang="en-CA" smtClean="0"/>
              <a:t>‹#›</a:t>
            </a:fld>
            <a:endParaRPr lang="en-CA"/>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5FA2EF0-9643-4923-A6EF-1C92D35C5BE8}" type="datetimeFigureOut">
              <a:rPr lang="en-CA" smtClean="0"/>
              <a:t>23/04/2014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DCBE7F9-F06A-4640-B685-76D6E6E23CF5}" type="slidenum">
              <a:rPr lang="en-CA" smtClean="0"/>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DCBE7F9-F06A-4640-B685-76D6E6E23CF5}" type="slidenum">
              <a:rPr lang="en-CA" smtClean="0"/>
              <a:t>‹#›</a:t>
            </a:fld>
            <a:endParaRPr lang="en-CA"/>
          </a:p>
        </p:txBody>
      </p:sp>
      <p:sp>
        <p:nvSpPr>
          <p:cNvPr id="8" name="Footer Placeholder 7"/>
          <p:cNvSpPr>
            <a:spLocks noGrp="1"/>
          </p:cNvSpPr>
          <p:nvPr>
            <p:ph type="ftr" sz="quarter" idx="11"/>
          </p:nvPr>
        </p:nvSpPr>
        <p:spPr/>
        <p:txBody>
          <a:bodyPr/>
          <a:lstStyle/>
          <a:p>
            <a:endParaRPr lang="en-CA"/>
          </a:p>
        </p:txBody>
      </p:sp>
      <p:sp>
        <p:nvSpPr>
          <p:cNvPr id="7" name="Date Placeholder 6"/>
          <p:cNvSpPr>
            <a:spLocks noGrp="1"/>
          </p:cNvSpPr>
          <p:nvPr>
            <p:ph type="dt" sz="half" idx="10"/>
          </p:nvPr>
        </p:nvSpPr>
        <p:spPr/>
        <p:txBody>
          <a:bodyPr/>
          <a:lstStyle/>
          <a:p>
            <a:fld id="{D5FA2EF0-9643-4923-A6EF-1C92D35C5BE8}" type="datetimeFigureOut">
              <a:rPr lang="en-CA" smtClean="0"/>
              <a:t>23/04/2014</a:t>
            </a:fld>
            <a:endParaRPr lang="en-CA"/>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FA2EF0-9643-4923-A6EF-1C92D35C5BE8}" type="datetimeFigureOut">
              <a:rPr lang="en-CA" smtClean="0"/>
              <a:t>23/04/2014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DCBE7F9-F06A-4640-B685-76D6E6E23CF5}" type="slidenum">
              <a:rPr lang="en-CA" smtClean="0"/>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A2EF0-9643-4923-A6EF-1C92D35C5BE8}" type="datetimeFigureOut">
              <a:rPr lang="en-CA" smtClean="0"/>
              <a:t>23/04/2014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DCBE7F9-F06A-4640-B685-76D6E6E23CF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5FA2EF0-9643-4923-A6EF-1C92D35C5BE8}" type="datetimeFigureOut">
              <a:rPr lang="en-CA" smtClean="0"/>
              <a:t>23/04/2014</a:t>
            </a:fld>
            <a:endParaRPr lang="en-CA"/>
          </a:p>
        </p:txBody>
      </p:sp>
      <p:sp>
        <p:nvSpPr>
          <p:cNvPr id="9" name="Slide Number Placeholder 8"/>
          <p:cNvSpPr>
            <a:spLocks noGrp="1"/>
          </p:cNvSpPr>
          <p:nvPr>
            <p:ph type="sldNum" sz="quarter" idx="15"/>
          </p:nvPr>
        </p:nvSpPr>
        <p:spPr/>
        <p:txBody>
          <a:bodyPr/>
          <a:lstStyle/>
          <a:p>
            <a:fld id="{DDCBE7F9-F06A-4640-B685-76D6E6E23CF5}" type="slidenum">
              <a:rPr lang="en-CA" smtClean="0"/>
              <a:t>‹#›</a:t>
            </a:fld>
            <a:endParaRPr lang="en-CA"/>
          </a:p>
        </p:txBody>
      </p:sp>
      <p:sp>
        <p:nvSpPr>
          <p:cNvPr id="10" name="Footer Placeholder 9"/>
          <p:cNvSpPr>
            <a:spLocks noGrp="1"/>
          </p:cNvSpPr>
          <p:nvPr>
            <p:ph type="ftr" sz="quarter" idx="16"/>
          </p:nvPr>
        </p:nvSpPr>
        <p:spPr/>
        <p:txBody>
          <a:bodyPr/>
          <a:lstStyle/>
          <a:p>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5FA2EF0-9643-4923-A6EF-1C92D35C5BE8}" type="datetimeFigureOut">
              <a:rPr lang="en-CA" smtClean="0"/>
              <a:t>23/04/2014</a:t>
            </a:fld>
            <a:endParaRPr lang="en-CA"/>
          </a:p>
        </p:txBody>
      </p:sp>
      <p:sp>
        <p:nvSpPr>
          <p:cNvPr id="9" name="Slide Number Placeholder 8"/>
          <p:cNvSpPr>
            <a:spLocks noGrp="1"/>
          </p:cNvSpPr>
          <p:nvPr>
            <p:ph type="sldNum" sz="quarter" idx="11"/>
          </p:nvPr>
        </p:nvSpPr>
        <p:spPr/>
        <p:txBody>
          <a:bodyPr/>
          <a:lstStyle/>
          <a:p>
            <a:fld id="{DDCBE7F9-F06A-4640-B685-76D6E6E23CF5}"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5FA2EF0-9643-4923-A6EF-1C92D35C5BE8}" type="datetimeFigureOut">
              <a:rPr lang="en-CA" smtClean="0"/>
              <a:t>23/04/2014</a:t>
            </a:fld>
            <a:endParaRPr lang="en-CA"/>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CA"/>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DCBE7F9-F06A-4640-B685-76D6E6E23CF5}" type="slidenum">
              <a:rPr lang="en-CA" smtClean="0"/>
              <a:t>‹#›</a:t>
            </a:fld>
            <a:endParaRPr lang="en-CA"/>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Biodiversity Loss</a:t>
            </a:r>
            <a:endParaRPr lang="en-CA" dirty="0"/>
          </a:p>
        </p:txBody>
      </p:sp>
      <p:sp>
        <p:nvSpPr>
          <p:cNvPr id="2" name="Title 1"/>
          <p:cNvSpPr>
            <a:spLocks noGrp="1"/>
          </p:cNvSpPr>
          <p:nvPr>
            <p:ph type="ctrTitle"/>
          </p:nvPr>
        </p:nvSpPr>
        <p:spPr/>
        <p:txBody>
          <a:bodyPr/>
          <a:lstStyle/>
          <a:p>
            <a:r>
              <a:rPr lang="en-CA" dirty="0" smtClean="0"/>
              <a:t>Human impacts on ecosystems</a:t>
            </a:r>
            <a:endParaRPr lang="en-CA" dirty="0"/>
          </a:p>
        </p:txBody>
      </p:sp>
    </p:spTree>
    <p:extLst>
      <p:ext uri="{BB962C8B-B14F-4D97-AF65-F5344CB8AC3E}">
        <p14:creationId xmlns:p14="http://schemas.microsoft.com/office/powerpoint/2010/main" val="860476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CA" b="1" dirty="0" smtClean="0"/>
              <a:t>You </a:t>
            </a:r>
            <a:r>
              <a:rPr lang="en-CA" b="1" dirty="0"/>
              <a:t>are a part of biodiversity.</a:t>
            </a:r>
            <a:r>
              <a:rPr lang="en-CA" dirty="0"/>
              <a:t> </a:t>
            </a:r>
            <a:endParaRPr lang="en-CA" dirty="0" smtClean="0"/>
          </a:p>
          <a:p>
            <a:r>
              <a:rPr lang="en-CA" b="1" dirty="0" smtClean="0"/>
              <a:t>Everything </a:t>
            </a:r>
            <a:r>
              <a:rPr lang="en-CA" b="1" dirty="0"/>
              <a:t>is connected.</a:t>
            </a:r>
            <a:r>
              <a:rPr lang="en-CA" dirty="0"/>
              <a:t> </a:t>
            </a:r>
            <a:endParaRPr lang="en-CA" dirty="0" smtClean="0"/>
          </a:p>
          <a:p>
            <a:r>
              <a:rPr lang="en-CA" b="1" dirty="0" smtClean="0"/>
              <a:t>Natural </a:t>
            </a:r>
            <a:r>
              <a:rPr lang="en-CA" b="1" dirty="0"/>
              <a:t>systems based on healthy biodiversity provide all kinds of services for you…for free!</a:t>
            </a:r>
            <a:r>
              <a:rPr lang="en-CA" dirty="0"/>
              <a:t> </a:t>
            </a:r>
            <a:endParaRPr lang="en-CA" dirty="0" smtClean="0"/>
          </a:p>
          <a:p>
            <a:r>
              <a:rPr lang="en-CA" b="1" dirty="0" smtClean="0"/>
              <a:t>You </a:t>
            </a:r>
            <a:r>
              <a:rPr lang="en-CA" b="1" dirty="0"/>
              <a:t>have to live with what's left.</a:t>
            </a:r>
            <a:r>
              <a:rPr lang="en-CA" dirty="0"/>
              <a:t> </a:t>
            </a:r>
          </a:p>
        </p:txBody>
      </p:sp>
      <p:sp>
        <p:nvSpPr>
          <p:cNvPr id="2" name="Title 1"/>
          <p:cNvSpPr>
            <a:spLocks noGrp="1"/>
          </p:cNvSpPr>
          <p:nvPr>
            <p:ph type="title"/>
          </p:nvPr>
        </p:nvSpPr>
        <p:spPr/>
        <p:txBody>
          <a:bodyPr>
            <a:normAutofit fontScale="90000"/>
          </a:bodyPr>
          <a:lstStyle/>
          <a:p>
            <a:r>
              <a:rPr lang="en-CA" dirty="0" smtClean="0"/>
              <a:t>Why should you care about biodiversity?</a:t>
            </a:r>
            <a:endParaRPr lang="en-CA" dirty="0"/>
          </a:p>
        </p:txBody>
      </p:sp>
    </p:spTree>
    <p:extLst>
      <p:ext uri="{BB962C8B-B14F-4D97-AF65-F5344CB8AC3E}">
        <p14:creationId xmlns:p14="http://schemas.microsoft.com/office/powerpoint/2010/main" val="3026823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Ecosystems provide humans with many services.</a:t>
            </a:r>
          </a:p>
          <a:p>
            <a:r>
              <a:rPr lang="en-CA" dirty="0" smtClean="0"/>
              <a:t>Ecosystems supply food, fuel, water, they regulate climate and provide humans with cultural and recreational opportunities. </a:t>
            </a:r>
          </a:p>
          <a:p>
            <a:r>
              <a:rPr lang="en-CA" dirty="0" smtClean="0"/>
              <a:t>Sustainable use of an ecosystem means using resources in a way that meets our current needs without compromising our future.</a:t>
            </a:r>
            <a:endParaRPr lang="en-CA" dirty="0"/>
          </a:p>
        </p:txBody>
      </p:sp>
      <p:sp>
        <p:nvSpPr>
          <p:cNvPr id="2" name="Title 1"/>
          <p:cNvSpPr>
            <a:spLocks noGrp="1"/>
          </p:cNvSpPr>
          <p:nvPr>
            <p:ph type="title"/>
          </p:nvPr>
        </p:nvSpPr>
        <p:spPr/>
        <p:txBody>
          <a:bodyPr/>
          <a:lstStyle/>
          <a:p>
            <a:r>
              <a:rPr lang="en-CA" dirty="0" smtClean="0"/>
              <a:t>Human impacts on Biodiversity</a:t>
            </a:r>
            <a:endParaRPr lang="en-CA" dirty="0"/>
          </a:p>
        </p:txBody>
      </p:sp>
    </p:spTree>
    <p:extLst>
      <p:ext uri="{BB962C8B-B14F-4D97-AF65-F5344CB8AC3E}">
        <p14:creationId xmlns:p14="http://schemas.microsoft.com/office/powerpoint/2010/main" val="632298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smtClean="0"/>
              <a:t>Human activity has caused biodiversity to decrease at an unprecedented rate. </a:t>
            </a:r>
          </a:p>
          <a:p>
            <a:r>
              <a:rPr lang="en-CA" dirty="0" smtClean="0"/>
              <a:t>The causes </a:t>
            </a:r>
            <a:r>
              <a:rPr lang="en-CA" dirty="0"/>
              <a:t>of these losses are varied and can be </a:t>
            </a:r>
            <a:r>
              <a:rPr lang="en-CA" dirty="0" smtClean="0"/>
              <a:t>summarized </a:t>
            </a:r>
            <a:r>
              <a:rPr lang="en-CA" dirty="0"/>
              <a:t>in the term </a:t>
            </a:r>
            <a:r>
              <a:rPr lang="en-CA" b="1" dirty="0"/>
              <a:t>HIPPO(C</a:t>
            </a:r>
            <a:r>
              <a:rPr lang="en-CA" b="1" dirty="0" smtClean="0"/>
              <a:t>):</a:t>
            </a:r>
          </a:p>
          <a:p>
            <a:pPr lvl="1"/>
            <a:r>
              <a:rPr lang="en-CA" b="1" dirty="0" smtClean="0"/>
              <a:t>Habitat Loss</a:t>
            </a:r>
          </a:p>
          <a:p>
            <a:pPr lvl="1"/>
            <a:r>
              <a:rPr lang="en-CA" b="1" dirty="0" smtClean="0"/>
              <a:t>Invasive species</a:t>
            </a:r>
          </a:p>
          <a:p>
            <a:pPr lvl="1"/>
            <a:r>
              <a:rPr lang="en-CA" b="1" dirty="0" smtClean="0"/>
              <a:t>Overexploitation</a:t>
            </a:r>
          </a:p>
          <a:p>
            <a:pPr lvl="1"/>
            <a:r>
              <a:rPr lang="en-CA" b="1" dirty="0" smtClean="0"/>
              <a:t>Pollution</a:t>
            </a:r>
          </a:p>
          <a:p>
            <a:pPr lvl="1"/>
            <a:r>
              <a:rPr lang="en-CA" b="1" dirty="0" smtClean="0"/>
              <a:t>Population Growth</a:t>
            </a:r>
          </a:p>
          <a:p>
            <a:pPr lvl="1"/>
            <a:r>
              <a:rPr lang="en-CA" b="1" dirty="0" smtClean="0"/>
              <a:t>Climate change</a:t>
            </a:r>
            <a:endParaRPr lang="en-CA" dirty="0"/>
          </a:p>
        </p:txBody>
      </p:sp>
      <p:sp>
        <p:nvSpPr>
          <p:cNvPr id="2" name="Title 1"/>
          <p:cNvSpPr>
            <a:spLocks noGrp="1"/>
          </p:cNvSpPr>
          <p:nvPr>
            <p:ph type="title"/>
          </p:nvPr>
        </p:nvSpPr>
        <p:spPr/>
        <p:txBody>
          <a:bodyPr/>
          <a:lstStyle/>
          <a:p>
            <a:r>
              <a:rPr lang="en-CA" dirty="0" smtClean="0"/>
              <a:t>Human impacts and biodiversity</a:t>
            </a:r>
            <a:endParaRPr lang="en-CA" dirty="0"/>
          </a:p>
        </p:txBody>
      </p:sp>
    </p:spTree>
    <p:extLst>
      <p:ext uri="{BB962C8B-B14F-4D97-AF65-F5344CB8AC3E}">
        <p14:creationId xmlns:p14="http://schemas.microsoft.com/office/powerpoint/2010/main" val="896659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Habitat Loss	</a:t>
            </a:r>
            <a:endParaRPr lang="en-CA" dirty="0"/>
          </a:p>
        </p:txBody>
      </p:sp>
      <p:sp>
        <p:nvSpPr>
          <p:cNvPr id="2" name="Content Placeholder 1"/>
          <p:cNvSpPr>
            <a:spLocks noGrp="1"/>
          </p:cNvSpPr>
          <p:nvPr>
            <p:ph sz="half" idx="1"/>
          </p:nvPr>
        </p:nvSpPr>
        <p:spPr/>
        <p:txBody>
          <a:bodyPr>
            <a:normAutofit fontScale="85000" lnSpcReduction="10000"/>
          </a:bodyPr>
          <a:lstStyle/>
          <a:p>
            <a:pPr lvl="0"/>
            <a:r>
              <a:rPr lang="en-CA" dirty="0"/>
              <a:t>Habitat loss directly affect the species that rely on the habitat that is being changed. </a:t>
            </a:r>
          </a:p>
          <a:p>
            <a:pPr lvl="0"/>
            <a:r>
              <a:rPr lang="en-CA" dirty="0"/>
              <a:t>Habitat loss is particularly serious in southern Ontario where urbanization, agriculture and road density are greatest.</a:t>
            </a:r>
          </a:p>
          <a:p>
            <a:pPr lvl="0"/>
            <a:r>
              <a:rPr lang="en-CA" dirty="0"/>
              <a:t>Habitat fragmentation occurs when a large region is broken up into small patches, for example forests interspersed among farms, suburbs and cities.</a:t>
            </a:r>
          </a:p>
          <a:p>
            <a:endParaRPr lang="en-CA" dirty="0"/>
          </a:p>
        </p:txBody>
      </p:sp>
      <p:pic>
        <p:nvPicPr>
          <p:cNvPr id="5" name="Content Placeholder 4" descr="http://www.mnr.gov.on.ca/stdprodconsume/groups/lr/@mnr/@biodiversity/documents/images/mnr_e002735.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60032" y="1196752"/>
            <a:ext cx="3600400" cy="4752528"/>
          </a:xfrm>
          <a:prstGeom prst="rect">
            <a:avLst/>
          </a:prstGeom>
          <a:noFill/>
          <a:ln>
            <a:noFill/>
          </a:ln>
        </p:spPr>
      </p:pic>
    </p:spTree>
    <p:extLst>
      <p:ext uri="{BB962C8B-B14F-4D97-AF65-F5344CB8AC3E}">
        <p14:creationId xmlns:p14="http://schemas.microsoft.com/office/powerpoint/2010/main" val="2749435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Invasive species</a:t>
            </a:r>
            <a:endParaRPr lang="en-CA" dirty="0"/>
          </a:p>
        </p:txBody>
      </p:sp>
      <p:sp>
        <p:nvSpPr>
          <p:cNvPr id="3" name="Content Placeholder 2"/>
          <p:cNvSpPr>
            <a:spLocks noGrp="1"/>
          </p:cNvSpPr>
          <p:nvPr>
            <p:ph sz="half" idx="1"/>
          </p:nvPr>
        </p:nvSpPr>
        <p:spPr>
          <a:xfrm>
            <a:off x="539552" y="1412776"/>
            <a:ext cx="8291264" cy="2841104"/>
          </a:xfrm>
        </p:spPr>
        <p:txBody>
          <a:bodyPr>
            <a:normAutofit fontScale="92500" lnSpcReduction="20000"/>
          </a:bodyPr>
          <a:lstStyle/>
          <a:p>
            <a:r>
              <a:rPr lang="en-CA" dirty="0" smtClean="0"/>
              <a:t>Invasive </a:t>
            </a:r>
            <a:r>
              <a:rPr lang="en-CA" dirty="0"/>
              <a:t>species are harmful non-native species whose introduction or spread threatens the environment, the economy and society, including human health. </a:t>
            </a:r>
            <a:endParaRPr lang="en-CA" dirty="0" smtClean="0"/>
          </a:p>
          <a:p>
            <a:r>
              <a:rPr lang="en-CA" dirty="0" smtClean="0"/>
              <a:t>Come from </a:t>
            </a:r>
            <a:r>
              <a:rPr lang="en-CA" dirty="0"/>
              <a:t>other continents, adjacent countries or from other ecosystems within Canada. </a:t>
            </a:r>
            <a:endParaRPr lang="en-CA" dirty="0" smtClean="0"/>
          </a:p>
          <a:p>
            <a:r>
              <a:rPr lang="en-CA" dirty="0" smtClean="0"/>
              <a:t>Free </a:t>
            </a:r>
            <a:r>
              <a:rPr lang="en-CA" dirty="0"/>
              <a:t>from predation and competition </a:t>
            </a:r>
            <a:r>
              <a:rPr lang="en-CA" dirty="0" smtClean="0"/>
              <a:t>many </a:t>
            </a:r>
            <a:r>
              <a:rPr lang="en-CA" dirty="0"/>
              <a:t>invasive species reproduce rapidly and damage, displace or destroy native </a:t>
            </a:r>
            <a:r>
              <a:rPr lang="en-CA" dirty="0" smtClean="0"/>
              <a:t>species</a:t>
            </a:r>
            <a:endParaRPr lang="en-CA" dirty="0"/>
          </a:p>
        </p:txBody>
      </p:sp>
      <p:pic>
        <p:nvPicPr>
          <p:cNvPr id="5" name="Picture 4" descr="Sea lamprey"/>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293096"/>
            <a:ext cx="4651145" cy="1757536"/>
          </a:xfrm>
          <a:prstGeom prst="rect">
            <a:avLst/>
          </a:prstGeom>
          <a:noFill/>
          <a:ln>
            <a:noFill/>
          </a:ln>
        </p:spPr>
      </p:pic>
    </p:spTree>
    <p:extLst>
      <p:ext uri="{BB962C8B-B14F-4D97-AF65-F5344CB8AC3E}">
        <p14:creationId xmlns:p14="http://schemas.microsoft.com/office/powerpoint/2010/main" val="3482996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Pollution</a:t>
            </a:r>
            <a:endParaRPr lang="en-CA" dirty="0"/>
          </a:p>
        </p:txBody>
      </p:sp>
      <p:sp>
        <p:nvSpPr>
          <p:cNvPr id="3" name="Content Placeholder 2"/>
          <p:cNvSpPr>
            <a:spLocks noGrp="1"/>
          </p:cNvSpPr>
          <p:nvPr>
            <p:ph sz="half" idx="1"/>
          </p:nvPr>
        </p:nvSpPr>
        <p:spPr/>
        <p:txBody>
          <a:bodyPr>
            <a:normAutofit/>
          </a:bodyPr>
          <a:lstStyle/>
          <a:p>
            <a:r>
              <a:rPr lang="en-CA" dirty="0"/>
              <a:t>Pollution is emitted in many different forms, including atmospheric pollution, soil and water pollution, pesticides, particulate matter, and heavy metals. </a:t>
            </a:r>
            <a:endParaRPr lang="en-CA" dirty="0" smtClean="0"/>
          </a:p>
          <a:p>
            <a:r>
              <a:rPr lang="en-CA" dirty="0" smtClean="0"/>
              <a:t>These </a:t>
            </a:r>
            <a:r>
              <a:rPr lang="en-CA" dirty="0"/>
              <a:t>materials have significant, large-scale impacts on forests and aquatic ecosystems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10919" y="2195512"/>
            <a:ext cx="3733800" cy="3228975"/>
          </a:xfrm>
        </p:spPr>
      </p:pic>
    </p:spTree>
    <p:extLst>
      <p:ext uri="{BB962C8B-B14F-4D97-AF65-F5344CB8AC3E}">
        <p14:creationId xmlns:p14="http://schemas.microsoft.com/office/powerpoint/2010/main" val="3366373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Population growth</a:t>
            </a:r>
            <a:endParaRPr lang="en-CA" dirty="0"/>
          </a:p>
        </p:txBody>
      </p:sp>
      <p:sp>
        <p:nvSpPr>
          <p:cNvPr id="3" name="Content Placeholder 2"/>
          <p:cNvSpPr>
            <a:spLocks noGrp="1"/>
          </p:cNvSpPr>
          <p:nvPr>
            <p:ph sz="half" idx="1"/>
          </p:nvPr>
        </p:nvSpPr>
        <p:spPr>
          <a:xfrm>
            <a:off x="323528" y="1628800"/>
            <a:ext cx="4059936" cy="4572000"/>
          </a:xfrm>
        </p:spPr>
        <p:txBody>
          <a:bodyPr/>
          <a:lstStyle/>
          <a:p>
            <a:r>
              <a:rPr lang="en-CA" b="1" dirty="0"/>
              <a:t>Population growth.</a:t>
            </a:r>
            <a:r>
              <a:rPr lang="en-CA" dirty="0"/>
              <a:t> Human population growth adds to the impact of all the other causes because more people require more space and more resources.</a:t>
            </a:r>
          </a:p>
          <a:p>
            <a:endParaRPr lang="en-CA"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067944" y="1700808"/>
            <a:ext cx="4639442" cy="3240360"/>
          </a:xfrm>
        </p:spPr>
      </p:pic>
    </p:spTree>
    <p:extLst>
      <p:ext uri="{BB962C8B-B14F-4D97-AF65-F5344CB8AC3E}">
        <p14:creationId xmlns:p14="http://schemas.microsoft.com/office/powerpoint/2010/main" val="2621037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Overexploitation</a:t>
            </a:r>
            <a:endParaRPr lang="en-CA" dirty="0"/>
          </a:p>
        </p:txBody>
      </p:sp>
      <p:sp>
        <p:nvSpPr>
          <p:cNvPr id="3" name="Content Placeholder 2"/>
          <p:cNvSpPr>
            <a:spLocks noGrp="1"/>
          </p:cNvSpPr>
          <p:nvPr>
            <p:ph sz="half" idx="1"/>
          </p:nvPr>
        </p:nvSpPr>
        <p:spPr/>
        <p:txBody>
          <a:bodyPr>
            <a:normAutofit/>
          </a:bodyPr>
          <a:lstStyle/>
          <a:p>
            <a:r>
              <a:rPr lang="en-CA" dirty="0" smtClean="0"/>
              <a:t>Overexploitation is </a:t>
            </a:r>
            <a:r>
              <a:rPr lang="en-CA" dirty="0"/>
              <a:t>the harvest of species at a rate higher than can be sustained by the natural reproduction of the population. </a:t>
            </a:r>
            <a:endParaRPr lang="en-CA" dirty="0" smtClean="0"/>
          </a:p>
          <a:p>
            <a:r>
              <a:rPr lang="en-CA" dirty="0" smtClean="0"/>
              <a:t>In </a:t>
            </a:r>
            <a:r>
              <a:rPr lang="en-CA" dirty="0"/>
              <a:t>Ontario, </a:t>
            </a:r>
            <a:r>
              <a:rPr lang="en-CA" dirty="0" smtClean="0"/>
              <a:t>wild </a:t>
            </a:r>
            <a:r>
              <a:rPr lang="en-CA" dirty="0"/>
              <a:t>American ginseng has been </a:t>
            </a:r>
            <a:r>
              <a:rPr lang="en-CA" dirty="0" smtClean="0"/>
              <a:t>to </a:t>
            </a:r>
            <a:r>
              <a:rPr lang="en-CA" dirty="0"/>
              <a:t>the point of being Endangered.</a:t>
            </a:r>
          </a:p>
          <a:p>
            <a:endParaRPr lang="en-CA"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443390"/>
            <a:ext cx="4059238" cy="2733220"/>
          </a:xfrm>
        </p:spPr>
      </p:pic>
    </p:spTree>
    <p:extLst>
      <p:ext uri="{BB962C8B-B14F-4D97-AF65-F5344CB8AC3E}">
        <p14:creationId xmlns:p14="http://schemas.microsoft.com/office/powerpoint/2010/main" val="3727450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Climate change</a:t>
            </a:r>
            <a:endParaRPr lang="en-CA" dirty="0"/>
          </a:p>
        </p:txBody>
      </p:sp>
      <p:sp>
        <p:nvSpPr>
          <p:cNvPr id="3" name="Content Placeholder 2"/>
          <p:cNvSpPr>
            <a:spLocks noGrp="1"/>
          </p:cNvSpPr>
          <p:nvPr>
            <p:ph sz="half" idx="1"/>
          </p:nvPr>
        </p:nvSpPr>
        <p:spPr/>
        <p:txBody>
          <a:bodyPr>
            <a:normAutofit fontScale="92500" lnSpcReduction="10000"/>
          </a:bodyPr>
          <a:lstStyle/>
          <a:p>
            <a:r>
              <a:rPr lang="en-CA" dirty="0"/>
              <a:t>People have added carbon dioxide and other greenhouse gases to the atmosphere by </a:t>
            </a:r>
            <a:r>
              <a:rPr lang="en-CA" dirty="0" smtClean="0"/>
              <a:t>burning </a:t>
            </a:r>
            <a:r>
              <a:rPr lang="en-CA" dirty="0"/>
              <a:t>fossil fuels such as </a:t>
            </a:r>
            <a:r>
              <a:rPr lang="en-CA" dirty="0" smtClean="0"/>
              <a:t>coal and </a:t>
            </a:r>
            <a:r>
              <a:rPr lang="en-CA" dirty="0"/>
              <a:t>natural gas. </a:t>
            </a:r>
            <a:endParaRPr lang="en-CA" dirty="0" smtClean="0"/>
          </a:p>
          <a:p>
            <a:r>
              <a:rPr lang="en-CA" dirty="0" smtClean="0"/>
              <a:t>These </a:t>
            </a:r>
            <a:r>
              <a:rPr lang="en-CA" dirty="0"/>
              <a:t>gases </a:t>
            </a:r>
            <a:r>
              <a:rPr lang="en-CA" dirty="0" smtClean="0"/>
              <a:t>trap </a:t>
            </a:r>
            <a:r>
              <a:rPr lang="en-CA" dirty="0"/>
              <a:t>heat and accelerate the rate of global </a:t>
            </a:r>
            <a:r>
              <a:rPr lang="en-CA" dirty="0" smtClean="0"/>
              <a:t>warming</a:t>
            </a:r>
          </a:p>
          <a:p>
            <a:r>
              <a:rPr lang="en-CA" dirty="0" smtClean="0"/>
              <a:t>Climate </a:t>
            </a:r>
            <a:r>
              <a:rPr lang="en-CA" dirty="0"/>
              <a:t>change is a major threat to the world's biodiversity.</a:t>
            </a:r>
          </a:p>
          <a:p>
            <a:endParaRPr lang="en-CA"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4008" y="1700808"/>
            <a:ext cx="4059238" cy="3801283"/>
          </a:xfrm>
        </p:spPr>
      </p:pic>
    </p:spTree>
    <p:extLst>
      <p:ext uri="{BB962C8B-B14F-4D97-AF65-F5344CB8AC3E}">
        <p14:creationId xmlns:p14="http://schemas.microsoft.com/office/powerpoint/2010/main" val="3194206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112</TotalTime>
  <Words>514</Words>
  <Application>Microsoft Office PowerPoint</Application>
  <PresentationFormat>On-screen Show (4:3)</PresentationFormat>
  <Paragraphs>45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Human impacts on ecosystems</vt:lpstr>
      <vt:lpstr>Human impacts on Biodiversity</vt:lpstr>
      <vt:lpstr>Human impacts and biodiversity</vt:lpstr>
      <vt:lpstr>Habitat Loss </vt:lpstr>
      <vt:lpstr>Invasive species</vt:lpstr>
      <vt:lpstr>Pollution</vt:lpstr>
      <vt:lpstr>Population growth</vt:lpstr>
      <vt:lpstr>Overexploitation</vt:lpstr>
      <vt:lpstr>Climate change</vt:lpstr>
      <vt:lpstr>Why should you care about biodiversity?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impacts on ecosystems</dc:title>
  <dc:creator>wasylnka</dc:creator>
  <cp:lastModifiedBy>WRDSB</cp:lastModifiedBy>
  <cp:revision>9</cp:revision>
  <dcterms:created xsi:type="dcterms:W3CDTF">2012-10-09T19:20:41Z</dcterms:created>
  <dcterms:modified xsi:type="dcterms:W3CDTF">2014-04-23T18:18:31Z</dcterms:modified>
</cp:coreProperties>
</file>